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3849" r:id="rId6"/>
    <p:sldId id="263" r:id="rId7"/>
    <p:sldId id="3846" r:id="rId8"/>
    <p:sldId id="261" r:id="rId9"/>
    <p:sldId id="3852" r:id="rId10"/>
    <p:sldId id="3853" r:id="rId11"/>
    <p:sldId id="3854" r:id="rId12"/>
    <p:sldId id="3844" r:id="rId13"/>
    <p:sldId id="38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0" autoAdjust="0"/>
    <p:restoredTop sz="94694" autoAdjust="0"/>
  </p:normalViewPr>
  <p:slideViewPr>
    <p:cSldViewPr snapToGrid="0">
      <p:cViewPr>
        <p:scale>
          <a:sx n="66" d="100"/>
          <a:sy n="66" d="100"/>
        </p:scale>
        <p:origin x="412" y="572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229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02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0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0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41DAD-AE68-97C5-F9A8-5BFE5917E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5AF454-CA76-5082-D40F-1417DC7B1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F4E66-A91D-0DFD-9063-02636A81E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F00D7-DD26-843E-272B-7B772862D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337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05FFD-13FF-B647-0DD3-FA39D911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FE0A21-D3B0-2FD3-F980-CD8C08BBDE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FC6C7-929A-23A1-7029-B51A843D8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59E7C-63D4-A873-FD42-9C85477FE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2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99E57-7C5B-C406-2E0C-ED1E7DBB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BA6F92-C348-5F7E-C543-849C6581F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FBCDD4-1F54-9031-3771-E0A9C73A4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74AC1-C4B1-796C-04A2-27B5C826DB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6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6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B8A6E1-44B2-54E1-6460-1C9B27EE7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2D7888-22FA-4AA1-9BA4-CC61D6643D47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B6E464-8999-4773-A1F2-E6CAA990E572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A14BE8-FDD0-4434-9C3E-BFF78C22D9E3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94E364-7EA8-4D92-915D-75D1A3A67C07}"/>
                </a:ext>
              </a:extLst>
            </p:cNvPr>
            <p:cNvSpPr/>
            <p:nvPr userDrawn="1"/>
          </p:nvSpPr>
          <p:spPr>
            <a:xfrm flipH="1">
              <a:off x="4132972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4F9EBE3B-A856-C23C-4698-B764DF4BC7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4C9CB37-5251-201C-ACE3-FD69A00C77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F08299-9068-827D-783B-BFF5B95E95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/>
            </a:lvl1pPr>
            <a:lvl2pPr marL="228600">
              <a:lnSpc>
                <a:spcPct val="90000"/>
              </a:lnSpc>
              <a:buClr>
                <a:schemeClr val="accent2"/>
              </a:buClr>
              <a:defRPr sz="2000"/>
            </a:lvl2pPr>
            <a:lvl3pPr marL="457200">
              <a:lnSpc>
                <a:spcPct val="90000"/>
              </a:lnSpc>
              <a:buClr>
                <a:schemeClr val="accent2"/>
              </a:buClr>
              <a:defRPr sz="1800"/>
            </a:lvl3pPr>
            <a:lvl4pPr marL="685800">
              <a:lnSpc>
                <a:spcPct val="90000"/>
              </a:lnSpc>
              <a:buClr>
                <a:schemeClr val="accent2"/>
              </a:buClr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6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67" r:id="rId4"/>
    <p:sldLayoutId id="2147483650" r:id="rId5"/>
    <p:sldLayoutId id="2147483649" r:id="rId6"/>
    <p:sldLayoutId id="2147483662" r:id="rId7"/>
    <p:sldLayoutId id="2147483663" r:id="rId8"/>
    <p:sldLayoutId id="2147483652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tuan23mse13141@fsb.edu.v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://thechoice.escp.eu/choose-to-lead/harnessing-ai-to-accelerate-digital-transformati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886" y="3303871"/>
            <a:ext cx="7080985" cy="1056374"/>
          </a:xfrm>
          <a:noFill/>
        </p:spPr>
        <p:txBody>
          <a:bodyPr anchor="b">
            <a:noAutofit/>
          </a:bodyPr>
          <a:lstStyle/>
          <a:p>
            <a:pPr algn="just"/>
            <a:r>
              <a:rPr lang="en-US" sz="2800" dirty="0"/>
              <a:t>Parallel Processing of Improved KNN Text Classification Algorithm Based on Hadoop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B6F5A7-92DD-A974-33F4-7C2049CBE814}"/>
              </a:ext>
            </a:extLst>
          </p:cNvPr>
          <p:cNvSpPr txBox="1">
            <a:spLocks/>
          </p:cNvSpPr>
          <p:nvPr/>
        </p:nvSpPr>
        <p:spPr>
          <a:xfrm>
            <a:off x="6593305" y="5332395"/>
            <a:ext cx="5473566" cy="1056373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DOI: 10.1109/ICICN.2019.8834973</a:t>
            </a:r>
          </a:p>
          <a:p>
            <a:r>
              <a:rPr lang="en-US" sz="2000" dirty="0"/>
              <a:t>Ngo Anh Tuan</a:t>
            </a:r>
          </a:p>
          <a:p>
            <a:r>
              <a:rPr lang="en-US" sz="2000" dirty="0"/>
              <a:t>MSE_HN_17 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9EBB376-F633-F3DE-104A-03F9C5E0A213}"/>
              </a:ext>
            </a:extLst>
          </p:cNvPr>
          <p:cNvSpPr txBox="1">
            <a:spLocks/>
          </p:cNvSpPr>
          <p:nvPr/>
        </p:nvSpPr>
        <p:spPr>
          <a:xfrm>
            <a:off x="6124875" y="1951435"/>
            <a:ext cx="5338814" cy="829621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BDA – Paper Reading</a:t>
            </a:r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noFill/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455" y="755171"/>
            <a:ext cx="4619937" cy="5315035"/>
          </a:xfrm>
          <a:noFill/>
        </p:spPr>
        <p:txBody>
          <a:bodyPr>
            <a:normAutofit/>
          </a:bodyPr>
          <a:lstStyle/>
          <a:p>
            <a:r>
              <a:rPr lang="en-US" dirty="0"/>
              <a:t>Ngo Anh Tuan</a:t>
            </a:r>
          </a:p>
          <a:p>
            <a:r>
              <a:rPr lang="en-US" dirty="0"/>
              <a:t>MSE_HN_17</a:t>
            </a:r>
          </a:p>
          <a:p>
            <a:r>
              <a:rPr lang="en-US" dirty="0">
                <a:hlinkClick r:id="rId3"/>
              </a:rPr>
              <a:t>tuan23mse13141@fsb.edu.vn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484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552091" cy="5768220"/>
          </a:xfrm>
          <a:noFill/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  <a:noFill/>
        </p:spPr>
        <p:txBody>
          <a:bodyPr anchor="b"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657316"/>
            <a:ext cx="5257800" cy="3369858"/>
          </a:xfrm>
          <a:noFill/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paper presents an improved method for the KNN text classification algorithm, based on MapReduce and the Hadoop File System (HDFS). The paper consists of two parts: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1 involves data preprocessing and filtering using SCALA. As this section is related to previous publications, it will not be covered in the presentation.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2 focuses on the data organization method, algorithms, and programming approaches at the MAP and Reduce stages of HDFS. This is the main content of the presentation.</a:t>
            </a:r>
          </a:p>
        </p:txBody>
      </p:sp>
      <p:pic>
        <p:nvPicPr>
          <p:cNvPr id="11" name="Picture Placeholder 13">
            <a:extLst>
              <a:ext uri="{FF2B5EF4-FFF2-40B4-BE49-F238E27FC236}">
                <a16:creationId xmlns:a16="http://schemas.microsoft.com/office/drawing/2014/main" id="{1505EF47-21F0-359C-67AF-1DE6EA73D6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3114" y="845068"/>
            <a:ext cx="5193792" cy="5193792"/>
          </a:xfrm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3E45-4F5C-9394-1D42-7FB6C017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/>
          <a:p>
            <a:r>
              <a:rPr lang="en-US" dirty="0"/>
              <a:t>Methodology</a:t>
            </a:r>
          </a:p>
        </p:txBody>
      </p:sp>
      <p:pic>
        <p:nvPicPr>
          <p:cNvPr id="10" name="Content Placeholder 10">
            <a:extLst>
              <a:ext uri="{FF2B5EF4-FFF2-40B4-BE49-F238E27FC236}">
                <a16:creationId xmlns:a16="http://schemas.microsoft.com/office/drawing/2014/main" id="{BDDFC830-574D-79C7-544E-026A2E301E9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760" r="18760"/>
          <a:stretch/>
        </p:blipFill>
        <p:spPr>
          <a:xfrm>
            <a:off x="707393" y="847600"/>
            <a:ext cx="4619625" cy="46177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37F52-5C08-7C02-C9CA-E2AD930A9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/>
          <a:p>
            <a:r>
              <a:rPr lang="en-US" dirty="0"/>
              <a:t>Data Structure</a:t>
            </a:r>
          </a:p>
          <a:p>
            <a:r>
              <a:rPr lang="en-US" dirty="0"/>
              <a:t>Map develop</a:t>
            </a:r>
          </a:p>
          <a:p>
            <a:r>
              <a:rPr lang="en-US" dirty="0"/>
              <a:t>Reduce develop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BDDAE9F-E2AC-1D24-3397-EA3D83568E00}"/>
              </a:ext>
            </a:extLst>
          </p:cNvPr>
          <p:cNvSpPr txBox="1"/>
          <p:nvPr/>
        </p:nvSpPr>
        <p:spPr>
          <a:xfrm>
            <a:off x="707393" y="5465320"/>
            <a:ext cx="461962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://thechoice.escp.eu/choose-to-lead/harnessing-ai-to-accelerate-digital-transformation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2939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Theo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ta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2 </a:t>
                </a:r>
                <a:r>
                  <a:rPr lang="en-US" dirty="0" err="1"/>
                  <a:t>tập</a:t>
                </a:r>
                <a:r>
                  <a:rPr lang="en-US" dirty="0"/>
                  <a:t> </a:t>
                </a:r>
              </a:p>
              <a:p>
                <a:r>
                  <a:rPr lang="en-US" dirty="0" err="1"/>
                  <a:t>Tập</a:t>
                </a:r>
                <a:r>
                  <a:rPr lang="en-US" dirty="0"/>
                  <a:t> X 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r>
                  <a:rPr lang="en-US" dirty="0"/>
                  <a:t> X bao </a:t>
                </a:r>
                <a:r>
                  <a:rPr lang="en-US" dirty="0" err="1"/>
                  <a:t>gồm</a:t>
                </a:r>
                <a:r>
                  <a:rPr lang="en-US" dirty="0"/>
                  <a:t> m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văn</a:t>
                </a:r>
                <a:r>
                  <a:rPr lang="en-US" dirty="0"/>
                  <a:t> </a:t>
                </a:r>
                <a:r>
                  <a:rPr lang="en-US" dirty="0" err="1"/>
                  <a:t>bản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endParaRPr lang="en-US" dirty="0"/>
              </a:p>
              <a:p>
                <a:r>
                  <a:rPr lang="en-US" dirty="0" err="1"/>
                  <a:t>Tập</a:t>
                </a:r>
                <a:r>
                  <a:rPr lang="en-US" dirty="0"/>
                  <a:t> Y: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training bao </a:t>
                </a:r>
                <a:r>
                  <a:rPr lang="en-US" dirty="0" err="1"/>
                  <a:t>gồm</a:t>
                </a:r>
                <a:r>
                  <a:rPr lang="en-US" dirty="0"/>
                  <a:t> n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gán</a:t>
                </a:r>
                <a:r>
                  <a:rPr lang="en-US" dirty="0"/>
                  <a:t> </a:t>
                </a:r>
                <a:r>
                  <a:rPr lang="en-US" dirty="0" err="1"/>
                  <a:t>nhãn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Với</a:t>
                </a:r>
                <a:r>
                  <a:rPr lang="en-US" dirty="0"/>
                  <a:t> x, y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các</a:t>
                </a:r>
                <a:r>
                  <a:rPr lang="en-US" dirty="0"/>
                  <a:t>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trích</a:t>
                </a:r>
                <a:r>
                  <a:rPr lang="en-US" dirty="0"/>
                  <a:t> </a:t>
                </a:r>
                <a:r>
                  <a:rPr lang="en-US" dirty="0" err="1"/>
                  <a:t>xuất</a:t>
                </a:r>
                <a:r>
                  <a:rPr lang="en-US" dirty="0"/>
                  <a:t>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thuộc</a:t>
                </a:r>
                <a:r>
                  <a:rPr lang="en-US" dirty="0"/>
                  <a:t> </a:t>
                </a:r>
                <a:r>
                  <a:rPr lang="en-US" dirty="0" err="1"/>
                  <a:t>tập</a:t>
                </a:r>
                <a:r>
                  <a:rPr lang="en-US" dirty="0"/>
                  <a:t> X </a:t>
                </a:r>
                <a:r>
                  <a:rPr lang="en-US" dirty="0" err="1"/>
                  <a:t>và</a:t>
                </a:r>
                <a:r>
                  <a:rPr lang="en-US" dirty="0"/>
                  <a:t> Y. Các </a:t>
                </a:r>
                <a:r>
                  <a:rPr lang="en-US" dirty="0" err="1"/>
                  <a:t>mẫu</a:t>
                </a:r>
                <a:r>
                  <a:rPr lang="en-US" dirty="0"/>
                  <a:t> x, y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k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endParaRPr lang="en-US" dirty="0"/>
              </a:p>
              <a:p>
                <a:pPr marL="2743200" lvl="6" indent="0">
                  <a:buNone/>
                </a:pPr>
                <a:r>
                  <a:rPr lang="en-US" sz="2800" dirty="0"/>
                  <a:t>x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/>
              </a:p>
              <a:p>
                <a:pPr marL="2743200" lvl="6" indent="0">
                  <a:buNone/>
                </a:pPr>
                <a:r>
                  <a:rPr lang="en-US" sz="2800" dirty="0"/>
                  <a:t>y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3657600" lvl="8" indent="0">
                  <a:buNone/>
                </a:pPr>
                <a:r>
                  <a:rPr lang="en-US" sz="2000" dirty="0" err="1"/>
                  <a:t>Với</a:t>
                </a:r>
                <a:r>
                  <a:rPr lang="en-US" sz="2000" dirty="0"/>
                  <a:t> C </a:t>
                </a:r>
                <a:r>
                  <a:rPr lang="en-US" sz="2000" dirty="0" err="1"/>
                  <a:t>là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nhãn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của</a:t>
                </a:r>
                <a:r>
                  <a:rPr lang="en-US" sz="2000" dirty="0"/>
                  <a:t> 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EC5D1-DBC6-7AF9-458B-5A4C9E408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F339-4EA7-3E17-0708-E1AD81736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Dự</a:t>
                </a:r>
                <a:r>
                  <a:rPr lang="en-US" dirty="0" err="1"/>
                  <a:t>a</a:t>
                </a:r>
                <a:r>
                  <a:rPr lang="en-US" dirty="0"/>
                  <a:t> </a:t>
                </a:r>
                <a:r>
                  <a:rPr lang="en-US" dirty="0" err="1"/>
                  <a:t>trên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</a:t>
                </a:r>
                <a:r>
                  <a:rPr lang="en-US" dirty="0" err="1"/>
                  <a:t>của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ta </a:t>
                </a:r>
                <a:r>
                  <a:rPr lang="en-US" dirty="0" err="1"/>
                  <a:t>có</a:t>
                </a:r>
                <a:r>
                  <a:rPr lang="en-US" dirty="0"/>
                  <a:t> </a:t>
                </a:r>
                <a:r>
                  <a:rPr lang="en-US" dirty="0" err="1"/>
                  <a:t>thể</a:t>
                </a:r>
                <a:r>
                  <a:rPr lang="en-US" dirty="0"/>
                  <a:t> </a:t>
                </a:r>
                <a:r>
                  <a:rPr lang="en-US" dirty="0" err="1"/>
                  <a:t>cấu</a:t>
                </a:r>
                <a:r>
                  <a:rPr lang="en-US" dirty="0"/>
                  <a:t> </a:t>
                </a:r>
                <a:r>
                  <a:rPr lang="en-US" dirty="0" err="1"/>
                  <a:t>trúc</a:t>
                </a:r>
                <a:r>
                  <a:rPr lang="en-US" dirty="0"/>
                  <a:t>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280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47BCE-C544-05A6-915E-1BA4CDD2A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3858-ECB9-CE76-647A-8A4059F4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Mapper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Tại </a:t>
                </a:r>
                <a:r>
                  <a:rPr lang="en-US" sz="2400" dirty="0" err="1"/>
                  <a:t>đây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tính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toán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khoảng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cosine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x </a:t>
                </a:r>
                <a:r>
                  <a:rPr lang="en-US" sz="2400" dirty="0" err="1"/>
                  <a:t>với</a:t>
                </a:r>
                <a:r>
                  <a:rPr lang="en-US" sz="2400" dirty="0"/>
                  <a:t> y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công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thức</a:t>
                </a:r>
                <a:r>
                  <a:rPr lang="en-US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put key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value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&gt;}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blipFill>
                <a:blip r:embed="rId3"/>
                <a:stretch>
                  <a:fillRect l="-952" t="-2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1072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6EA94-507F-4DAE-8D15-920099997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4DBA-FA0B-93DD-586A-BA85B51C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Reducer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sz="2400" dirty="0"/>
                  <a:t>Tiến </a:t>
                </a:r>
                <a:r>
                  <a:rPr lang="en-US" sz="2400" dirty="0" err="1"/>
                  <a:t>hành</a:t>
                </a:r>
                <a:r>
                  <a:rPr lang="en-US" sz="2400" dirty="0"/>
                  <a:t> sort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merge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được</a:t>
                </a:r>
                <a:r>
                  <a:rPr lang="en-US" sz="2400" dirty="0"/>
                  <a:t> data </a:t>
                </a:r>
                <a:r>
                  <a:rPr lang="en-US" sz="2400" dirty="0" err="1"/>
                  <a:t>như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sau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:(&lt;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,&lt;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,…,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xử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lý</a:t>
                </a:r>
                <a:r>
                  <a:rPr lang="en-US" sz="2400" dirty="0"/>
                  <a:t> value </a:t>
                </a:r>
                <a:r>
                  <a:rPr lang="en-US" sz="2400" dirty="0" err="1"/>
                  <a:t>đưa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vào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rồi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S</a:t>
                </a:r>
              </a:p>
              <a:p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bằng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từ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đầu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tiên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. 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nhãn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xuất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hiện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nhiều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tập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blipFill>
                <a:blip r:embed="rId3"/>
                <a:stretch>
                  <a:fillRect l="-833" t="-2181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8315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46148692-01F9-F0AF-248D-A06D949F31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noFill/>
        </p:spPr>
        <p:txBody>
          <a:bodyPr anchor="ctr"/>
          <a:lstStyle/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175612804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140</TotalTime>
  <Words>395</Words>
  <Application>Microsoft Office PowerPoint</Application>
  <PresentationFormat>Widescreen</PresentationFormat>
  <Paragraphs>56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Avenir Next LT Pro</vt:lpstr>
      <vt:lpstr>Calibri</vt:lpstr>
      <vt:lpstr>Cambria Math</vt:lpstr>
      <vt:lpstr>Times New Roman</vt:lpstr>
      <vt:lpstr>Custom</vt:lpstr>
      <vt:lpstr>Parallel Processing of Improved KNN Text Classification Algorithm Based on Hadoop</vt:lpstr>
      <vt:lpstr>Agenda</vt:lpstr>
      <vt:lpstr>Introduction</vt:lpstr>
      <vt:lpstr>Methodology</vt:lpstr>
      <vt:lpstr>Data structure</vt:lpstr>
      <vt:lpstr>Data structure</vt:lpstr>
      <vt:lpstr>Mapper</vt:lpstr>
      <vt:lpstr>Reducer</vt:lpstr>
      <vt:lpstr>Discuss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Anh Tuấn Ngô</dc:creator>
  <cp:lastModifiedBy>Anh Tuấn Ngô</cp:lastModifiedBy>
  <cp:revision>14</cp:revision>
  <dcterms:created xsi:type="dcterms:W3CDTF">2025-04-04T04:04:58Z</dcterms:created>
  <dcterms:modified xsi:type="dcterms:W3CDTF">2025-04-04T06:25:13Z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